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147479558" r:id="rId2"/>
    <p:sldId id="2147479557" r:id="rId3"/>
    <p:sldId id="2147479569" r:id="rId4"/>
    <p:sldId id="2147479572" r:id="rId5"/>
    <p:sldId id="2147479600" r:id="rId6"/>
    <p:sldId id="2147479655" r:id="rId7"/>
    <p:sldId id="2147479648" r:id="rId8"/>
    <p:sldId id="2147479649" r:id="rId9"/>
    <p:sldId id="2147479607" r:id="rId1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ection" id="{B2D85E4D-CCFE-4F31-9774-AE528B9A42DB}">
          <p14:sldIdLst>
            <p14:sldId id="2147479558"/>
            <p14:sldId id="2147479557"/>
            <p14:sldId id="2147479569"/>
            <p14:sldId id="2147479572"/>
            <p14:sldId id="2147479600"/>
            <p14:sldId id="2147479655"/>
            <p14:sldId id="2147479648"/>
            <p14:sldId id="2147479649"/>
            <p14:sldId id="2147479607"/>
          </p14:sldIdLst>
        </p14:section>
      </p14:sectionLst>
    </p:ext>
    <p:ext uri="{EFAFB233-063F-42B5-8137-9DF3F51BA10A}">
      <p15:sldGuideLst xmlns:p15="http://schemas.microsoft.com/office/powerpoint/2012/main">
        <p15:guide id="1" pos="420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8E8E8"/>
    <a:srgbClr val="D4D4D4"/>
    <a:srgbClr val="E8E6DF"/>
    <a:srgbClr val="FB5A65"/>
    <a:srgbClr val="CD9BCF"/>
    <a:srgbClr val="FFA38B"/>
    <a:srgbClr val="D59ED7"/>
    <a:srgbClr val="8DC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47972-9854-4DF6-8A7A-8EBE83482F90}" v="7" dt="2023-09-05T17:43:42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46" autoAdjust="0"/>
  </p:normalViewPr>
  <p:slideViewPr>
    <p:cSldViewPr snapToGrid="0">
      <p:cViewPr varScale="1">
        <p:scale>
          <a:sx n="86" d="100"/>
          <a:sy n="86" d="100"/>
        </p:scale>
        <p:origin x="1518" y="90"/>
      </p:cViewPr>
      <p:guideLst>
        <p:guide pos="4200"/>
        <p:guide orient="horz" pos="2160"/>
        <p:guide pos="5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6B00-6144-45ED-BFDB-3936850BDA03}" type="datetime8">
              <a:rPr lang="en-US" smtClean="0">
                <a:latin typeface="Segoe UI" pitchFamily="34" charset="0"/>
              </a:rPr>
              <a:t>9/5/2023 10:38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486BA7-839C-4D2B-BD52-EF0BBA8433FD}" type="datetime8">
              <a:rPr lang="en-US" smtClean="0"/>
              <a:t>9/5/2023 10:37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8AFE116-C913-47B9-A2FE-E7F4B9E58C38}" type="datetime8">
              <a:rPr lang="en-US" smtClean="0"/>
              <a:t>9/5/2023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4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hosted lab environment provided by the lab hosting provider.</a:t>
            </a:r>
          </a:p>
          <a:p>
            <a:r>
              <a:rPr lang="en-US" dirty="0"/>
              <a:t>The lab instructions are also in GitHub at https://microsoftlearning.github.io/dp-080-Transact-SQL/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86BA7-839C-4D2B-BD52-EF0BBA8433FD}" type="datetime8">
              <a:rPr lang="en-US" smtClean="0"/>
              <a:t>9/5/2023 10:42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3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271FB7A-72FC-2B10-878C-854A9CF5A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474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707281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78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4C53E4F-2958-0FC0-1745-B9DBECE7A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EDDB5AC-BBCB-7CEB-9BCA-27715FCAD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444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2988" userDrawn="1">
          <p15:clr>
            <a:srgbClr val="FBAE40"/>
          </p15:clr>
        </p15:guide>
        <p15:guide id="42" pos="5352" userDrawn="1">
          <p15:clr>
            <a:srgbClr val="FBAE40"/>
          </p15:clr>
        </p15:guide>
        <p15:guide id="43" orient="horz" pos="108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392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032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571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833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58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14A3419-0299-D6E2-EAEC-B759C421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4423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87FC08B-CC69-ED5E-1E89-0FB4958D4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981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ADD2377-43F1-3C9F-D5EF-EBBBA2C54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261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 userDrawn="1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9737277-FC4D-0B1F-1FD5-5CD35AF44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19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2434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935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90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98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2059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5890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0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 userDrawn="1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3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0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C3CADB3-1E72-D613-A509-B863360A3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6784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052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281408E-274B-89C6-8571-F986E6EE6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B2054C5-1258-8F24-CB3E-C0C7AA29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14116FB-E904-DC73-7B06-3E2245263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280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13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  <p15:guide id="40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D724FF2-BFB6-0799-B9AE-F83BA9177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3595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AC9CC-CBA7-2165-37C5-00D2CAABA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7151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94A1388-BD3C-450C-8D99-7C21AEFDA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7266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00A7934-B6A5-1A91-FBCA-710DD07C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1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696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0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750801D-F318-C32F-F1A8-2EB08A5D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405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0" r:id="rId1"/>
    <p:sldLayoutId id="2147484884" r:id="rId2"/>
    <p:sldLayoutId id="2147484845" r:id="rId3"/>
    <p:sldLayoutId id="2147484870" r:id="rId4"/>
    <p:sldLayoutId id="2147484872" r:id="rId5"/>
    <p:sldLayoutId id="2147484867" r:id="rId6"/>
    <p:sldLayoutId id="2147484908" r:id="rId7"/>
    <p:sldLayoutId id="2147484839" r:id="rId8"/>
    <p:sldLayoutId id="2147484742" r:id="rId9"/>
    <p:sldLayoutId id="2147484910" r:id="rId10"/>
    <p:sldLayoutId id="2147484817" r:id="rId11"/>
    <p:sldLayoutId id="2147484741" r:id="rId12"/>
    <p:sldLayoutId id="2147484807" r:id="rId13"/>
    <p:sldLayoutId id="2147484753" r:id="rId14"/>
    <p:sldLayoutId id="2147484808" r:id="rId15"/>
    <p:sldLayoutId id="2147484912" r:id="rId16"/>
    <p:sldLayoutId id="2147484914" r:id="rId17"/>
    <p:sldLayoutId id="2147484917" r:id="rId18"/>
    <p:sldLayoutId id="2147484915" r:id="rId19"/>
    <p:sldLayoutId id="2147484873" r:id="rId20"/>
    <p:sldLayoutId id="2147484886" r:id="rId21"/>
    <p:sldLayoutId id="2147484885" r:id="rId22"/>
    <p:sldLayoutId id="2147484874" r:id="rId23"/>
    <p:sldLayoutId id="2147484745" r:id="rId24"/>
    <p:sldLayoutId id="2147484743" r:id="rId25"/>
    <p:sldLayoutId id="2147484749" r:id="rId26"/>
    <p:sldLayoutId id="2147484875" r:id="rId27"/>
    <p:sldLayoutId id="2147484840" r:id="rId28"/>
    <p:sldLayoutId id="2147484887" r:id="rId29"/>
    <p:sldLayoutId id="2147484909" r:id="rId30"/>
    <p:sldLayoutId id="2147484907" r:id="rId31"/>
    <p:sldLayoutId id="2147484911" r:id="rId32"/>
    <p:sldLayoutId id="2147484899" r:id="rId33"/>
    <p:sldLayoutId id="2147484903" r:id="rId34"/>
    <p:sldLayoutId id="2147484905" r:id="rId35"/>
    <p:sldLayoutId id="2147484900" r:id="rId36"/>
    <p:sldLayoutId id="2147484906" r:id="rId37"/>
    <p:sldLayoutId id="2147484821" r:id="rId38"/>
    <p:sldLayoutId id="2147484728" r:id="rId39"/>
    <p:sldLayoutId id="2147484859" r:id="rId40"/>
    <p:sldLayoutId id="2147484918" r:id="rId4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users/lannateh-3810/collections/20qsoqj444gwd" TargetMode="Externa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aka.ms/MyMicrosoftLearnProfile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5.jpeg"/><Relationship Id="rId5" Type="http://schemas.openxmlformats.org/officeDocument/2006/relationships/image" Target="../media/image9.png"/><Relationship Id="rId4" Type="http://schemas.openxmlformats.org/officeDocument/2006/relationships/hyperlink" Target="https://learn.microsoft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training/courses/brow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aka.ms/MyMicrosoftLearnProfile" TargetMode="Externa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44E6-CCD1-1211-F0F8-955B753B6C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50863"/>
            <a:ext cx="10429875" cy="307975"/>
          </a:xfrm>
        </p:spPr>
        <p:txBody>
          <a:bodyPr/>
          <a:lstStyle/>
          <a:p>
            <a:r>
              <a:rPr lang="en-US"/>
              <a:t>Walk-in slide</a:t>
            </a:r>
          </a:p>
        </p:txBody>
      </p:sp>
    </p:spTree>
    <p:extLst>
      <p:ext uri="{BB962C8B-B14F-4D97-AF65-F5344CB8AC3E}">
        <p14:creationId xmlns:p14="http://schemas.microsoft.com/office/powerpoint/2010/main" val="29771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E08FA2-C73F-A01D-C334-4FAC0DB0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38" y="2400980"/>
            <a:ext cx="5576162" cy="1723549"/>
          </a:xfrm>
        </p:spPr>
        <p:txBody>
          <a:bodyPr/>
          <a:lstStyle/>
          <a:p>
            <a:r>
              <a:rPr lang="en-US" sz="3600" dirty="0">
                <a:cs typeface="Segoe UI"/>
              </a:rPr>
              <a:t>DP-080: Querying data with </a:t>
            </a:r>
            <a:r>
              <a:rPr lang="en-US" sz="3800" dirty="0">
                <a:cs typeface="Segoe UI"/>
              </a:rPr>
              <a:t>Microsoft</a:t>
            </a:r>
            <a:r>
              <a:rPr lang="en-US" sz="3600" dirty="0">
                <a:cs typeface="Segoe UI"/>
              </a:rPr>
              <a:t> Transact-SQL</a:t>
            </a:r>
            <a:br>
              <a:rPr lang="en-US" sz="3600" dirty="0">
                <a:cs typeface="Segoe UI"/>
              </a:rPr>
            </a:br>
            <a:r>
              <a:rPr lang="en-US" sz="3800" dirty="0">
                <a:cs typeface="Segoe UI"/>
              </a:rPr>
              <a:t>Introduction</a:t>
            </a:r>
            <a:endParaRPr lang="en-US" sz="3800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A2BF8BC-EDED-61C2-562F-15FB955AD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4740F1-B816-6BEC-8362-3B8D251DF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6150" y="6446520"/>
            <a:ext cx="1645920" cy="153888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606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B55108-207A-D9FF-AF4B-A304A5DE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5748337" cy="369332"/>
          </a:xfrm>
        </p:spPr>
        <p:txBody>
          <a:bodyPr/>
          <a:lstStyle/>
          <a:p>
            <a:r>
              <a:rPr lang="en-US" sz="2400"/>
              <a:t>Hello!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53B6DE-CBCC-D805-6A97-2E9248B43F2C}"/>
              </a:ext>
            </a:extLst>
          </p:cNvPr>
          <p:cNvSpPr txBox="1">
            <a:spLocks/>
          </p:cNvSpPr>
          <p:nvPr/>
        </p:nvSpPr>
        <p:spPr>
          <a:xfrm>
            <a:off x="588963" y="1085850"/>
            <a:ext cx="6302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Thank you for joining me today</a:t>
            </a:r>
          </a:p>
        </p:txBody>
      </p:sp>
      <p:sp>
        <p:nvSpPr>
          <p:cNvPr id="8" name="Rounded Rectangle 3_1">
            <a:extLst>
              <a:ext uri="{FF2B5EF4-FFF2-40B4-BE49-F238E27FC236}">
                <a16:creationId xmlns:a16="http://schemas.microsoft.com/office/drawing/2014/main" id="{02A69FC5-E869-7938-B593-C7A42F844DCF}"/>
              </a:ext>
            </a:extLst>
          </p:cNvPr>
          <p:cNvSpPr/>
          <p:nvPr/>
        </p:nvSpPr>
        <p:spPr>
          <a:xfrm>
            <a:off x="584200" y="1871133"/>
            <a:ext cx="5969000" cy="3032449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Instructor: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&lt;Name&gt;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&lt;Title or other credentials, e.g., Microsoft Certified Trainer&gt;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&lt;Affiliation/Company&gt;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&lt;A few words about my technical and professional experience&gt;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2AB5424-9D84-FAB9-4FA9-A13D7E3A190C}"/>
              </a:ext>
            </a:extLst>
          </p:cNvPr>
          <p:cNvSpPr txBox="1">
            <a:spLocks/>
          </p:cNvSpPr>
          <p:nvPr/>
        </p:nvSpPr>
        <p:spPr>
          <a:xfrm>
            <a:off x="927100" y="5161773"/>
            <a:ext cx="5314950" cy="81117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twitter.com/[Name]</a:t>
            </a:r>
          </a:p>
          <a:p>
            <a:pPr marL="0" indent="0">
              <a:buNone/>
            </a:pPr>
            <a:r>
              <a:rPr lang="en-US" sz="1200"/>
              <a:t>linkedin.com/[Name]</a:t>
            </a:r>
          </a:p>
          <a:p>
            <a:pPr marL="0" indent="0">
              <a:buNone/>
            </a:pPr>
            <a:r>
              <a:rPr lang="en-US" sz="1200"/>
              <a:t>[</a:t>
            </a:r>
            <a:r>
              <a:rPr lang="en-US" sz="1200" err="1"/>
              <a:t>first.last</a:t>
            </a:r>
            <a:r>
              <a:rPr lang="en-US" sz="1200"/>
              <a:t>]@[email.com]</a:t>
            </a:r>
          </a:p>
          <a:p>
            <a:pPr marL="0" indent="0">
              <a:buNone/>
            </a:pPr>
            <a:r>
              <a:rPr lang="en-US" sz="1200"/>
              <a:t>Blog 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14" name="Picture Placeholder 13" descr="Instructor image">
            <a:extLst>
              <a:ext uri="{FF2B5EF4-FFF2-40B4-BE49-F238E27FC236}">
                <a16:creationId xmlns:a16="http://schemas.microsoft.com/office/drawing/2014/main" id="{51EC8343-A368-A017-1348-13DC442E08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32C35C5-B9CD-B676-7227-712C7E305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D2AF726-9685-6A2E-1457-0AD5F7CF8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753862B-FC4F-2412-F837-F9D1DF1A0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E7F6BB-5DFF-B8FF-882B-C3E2A079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5CABB87-DAAF-A526-A471-745B2114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EA04444-CE05-A52A-28B6-14B2DF4BF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2EB63-491C-85C2-F489-E7594D45B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Flowchart: Off-page Connector 44">
            <a:extLst>
              <a:ext uri="{FF2B5EF4-FFF2-40B4-BE49-F238E27FC236}">
                <a16:creationId xmlns:a16="http://schemas.microsoft.com/office/drawing/2014/main" id="{1BAF25FE-7F5F-504D-B664-8B11FB8CE840}"/>
              </a:ext>
            </a:extLst>
          </p:cNvPr>
          <p:cNvSpPr/>
          <p:nvPr/>
        </p:nvSpPr>
        <p:spPr bwMode="auto">
          <a:xfrm rot="5400000">
            <a:off x="9473183" y="-558292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Customize this content with your information, image, and background. Delete this note before publishing.</a:t>
            </a:r>
          </a:p>
        </p:txBody>
      </p:sp>
    </p:spTree>
    <p:extLst>
      <p:ext uri="{BB962C8B-B14F-4D97-AF65-F5344CB8AC3E}">
        <p14:creationId xmlns:p14="http://schemas.microsoft.com/office/powerpoint/2010/main" val="30154037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4226-15FB-8407-4AAF-26919D88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Let’s get to know </a:t>
            </a:r>
            <a:br>
              <a:rPr lang="en-US" sz="2400"/>
            </a:br>
            <a:r>
              <a:rPr lang="en-US" sz="2400"/>
              <a:t>each 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47394-57D0-11C7-6AE6-6A34F2358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E7DBE02-710B-EABC-6AFC-4BC12CF16267}"/>
              </a:ext>
            </a:extLst>
          </p:cNvPr>
          <p:cNvSpPr/>
          <p:nvPr/>
        </p:nvSpPr>
        <p:spPr>
          <a:xfrm>
            <a:off x="584200" y="2048933"/>
            <a:ext cx="4910667" cy="3888317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name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affiliation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Title/function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experience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expectations </a:t>
            </a: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the course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5653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58C755EC-AC0C-9301-7D91-2576B85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Let’s have a great time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BF5F6-29D0-B236-53FC-489F721E8B80}"/>
              </a:ext>
            </a:extLst>
          </p:cNvPr>
          <p:cNvSpPr txBox="1"/>
          <p:nvPr/>
        </p:nvSpPr>
        <p:spPr>
          <a:xfrm>
            <a:off x="817055" y="1751634"/>
            <a:ext cx="36761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We all contribute to a great class</a:t>
            </a: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C6B9F38D-336E-8D63-061E-F4C05B7FD639}"/>
              </a:ext>
            </a:extLst>
          </p:cNvPr>
          <p:cNvSpPr/>
          <p:nvPr/>
        </p:nvSpPr>
        <p:spPr>
          <a:xfrm>
            <a:off x="585808" y="2148199"/>
            <a:ext cx="4942288" cy="3827151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This placeholder is designed with bulleted text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It’s easy to remove or add bullets 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Be on time (class hours)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Be present (avoid mail, calls, side meetings)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4F1B33-E3A8-4CC1-310D-CD6A36507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81055" y="1601290"/>
            <a:ext cx="1110600" cy="1110600"/>
            <a:chOff x="9378893" y="2116300"/>
            <a:chExt cx="1110600" cy="11106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DC215CC-252B-AC70-BF00-8CB7AF83F42D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C0EFFE-36D9-4A72-1918-09CCD485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EAF08C-426A-06BB-D908-6B660126BC80}"/>
              </a:ext>
            </a:extLst>
          </p:cNvPr>
          <p:cNvSpPr txBox="1"/>
          <p:nvPr/>
        </p:nvSpPr>
        <p:spPr>
          <a:xfrm>
            <a:off x="6839610" y="1751634"/>
            <a:ext cx="4064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What you should know about our facilities</a:t>
            </a:r>
          </a:p>
        </p:txBody>
      </p:sp>
      <p:sp>
        <p:nvSpPr>
          <p:cNvPr id="9" name="Rounded Rectangle 3_1">
            <a:extLst>
              <a:ext uri="{FF2B5EF4-FFF2-40B4-BE49-F238E27FC236}">
                <a16:creationId xmlns:a16="http://schemas.microsoft.com/office/drawing/2014/main" id="{6B943E88-6F61-C13A-1F54-27D8B885A30A}"/>
              </a:ext>
            </a:extLst>
          </p:cNvPr>
          <p:cNvSpPr/>
          <p:nvPr/>
        </p:nvSpPr>
        <p:spPr>
          <a:xfrm>
            <a:off x="6608363" y="2148199"/>
            <a:ext cx="4942288" cy="3827151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This placeholder is designed with bulleted text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This section can be removed if the class is online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Accommodations 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Internet access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Parking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Restrooms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Emergency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0047E5-B518-C13B-8353-666E0061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03610" y="1601290"/>
            <a:ext cx="1110600" cy="1110600"/>
            <a:chOff x="10903610" y="1601290"/>
            <a:chExt cx="1110600" cy="1110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736C2-1C90-8A49-E734-868EE7F38A90}"/>
                </a:ext>
              </a:extLst>
            </p:cNvPr>
            <p:cNvSpPr/>
            <p:nvPr/>
          </p:nvSpPr>
          <p:spPr>
            <a:xfrm>
              <a:off x="10903610" y="160129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F55B0A-C385-DFFB-4C51-DD4F3316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12512" y="181019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87129-3E98-A309-ECAE-E0EF1D6CC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1" name="Flowchart: Off-page Connector 44">
            <a:extLst>
              <a:ext uri="{FF2B5EF4-FFF2-40B4-BE49-F238E27FC236}">
                <a16:creationId xmlns:a16="http://schemas.microsoft.com/office/drawing/2014/main" id="{943C345B-D210-3CB5-16C1-AB12814BBEA2}"/>
              </a:ext>
            </a:extLst>
          </p:cNvPr>
          <p:cNvSpPr/>
          <p:nvPr/>
        </p:nvSpPr>
        <p:spPr bwMode="auto">
          <a:xfrm rot="5400000">
            <a:off x="9473183" y="-558292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Customize this slide for your course. Delete this note before publishing.</a:t>
            </a:r>
          </a:p>
        </p:txBody>
      </p:sp>
    </p:spTree>
    <p:extLst>
      <p:ext uri="{BB962C8B-B14F-4D97-AF65-F5344CB8AC3E}">
        <p14:creationId xmlns:p14="http://schemas.microsoft.com/office/powerpoint/2010/main" val="9125637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107B-9C8D-E0E4-10D6-02E35D83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schedule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8BB8F-7CC0-EDB6-33FC-6C0DF6FAC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4" name="Rounded Rectangle 3_1">
            <a:extLst>
              <a:ext uri="{FF2B5EF4-FFF2-40B4-BE49-F238E27FC236}">
                <a16:creationId xmlns:a16="http://schemas.microsoft.com/office/drawing/2014/main" id="{F9F46C76-F9B5-765C-6D1B-DC84C38C8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1071842"/>
            <a:ext cx="10638538" cy="4719358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07AD97-0229-E16C-8A52-E00FE0922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36602" y="1238249"/>
            <a:ext cx="10375898" cy="342901"/>
          </a:xfrm>
          <a:prstGeom prst="roundRect">
            <a:avLst>
              <a:gd name="adj" fmla="val 15951"/>
            </a:avLst>
          </a:prstGeom>
          <a:solidFill>
            <a:srgbClr val="2A446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FA263BB-FFFE-F83A-4C20-23E03F817B12}"/>
              </a:ext>
            </a:extLst>
          </p:cNvPr>
          <p:cNvGraphicFramePr>
            <a:graphicFrameLocks noGrp="1"/>
          </p:cNvGraphicFramePr>
          <p:nvPr/>
        </p:nvGraphicFramePr>
        <p:xfrm>
          <a:off x="736600" y="1238250"/>
          <a:ext cx="10375899" cy="4541191"/>
        </p:xfrm>
        <a:graphic>
          <a:graphicData uri="http://schemas.openxmlformats.org/drawingml/2006/table">
            <a:tbl>
              <a:tblPr firstRow="1" bandRow="1"/>
              <a:tblGrid>
                <a:gridCol w="1497695">
                  <a:extLst>
                    <a:ext uri="{9D8B030D-6E8A-4147-A177-3AD203B41FA5}">
                      <a16:colId xmlns:a16="http://schemas.microsoft.com/office/drawing/2014/main" val="4041653763"/>
                    </a:ext>
                  </a:extLst>
                </a:gridCol>
                <a:gridCol w="2219551">
                  <a:extLst>
                    <a:ext uri="{9D8B030D-6E8A-4147-A177-3AD203B41FA5}">
                      <a16:colId xmlns:a16="http://schemas.microsoft.com/office/drawing/2014/main" val="3053328036"/>
                    </a:ext>
                  </a:extLst>
                </a:gridCol>
                <a:gridCol w="2219551">
                  <a:extLst>
                    <a:ext uri="{9D8B030D-6E8A-4147-A177-3AD203B41FA5}">
                      <a16:colId xmlns:a16="http://schemas.microsoft.com/office/drawing/2014/main" val="2794884741"/>
                    </a:ext>
                  </a:extLst>
                </a:gridCol>
                <a:gridCol w="2219551">
                  <a:extLst>
                    <a:ext uri="{9D8B030D-6E8A-4147-A177-3AD203B41FA5}">
                      <a16:colId xmlns:a16="http://schemas.microsoft.com/office/drawing/2014/main" val="1216412027"/>
                    </a:ext>
                  </a:extLst>
                </a:gridCol>
                <a:gridCol w="2219551">
                  <a:extLst>
                    <a:ext uri="{9D8B030D-6E8A-4147-A177-3AD203B41FA5}">
                      <a16:colId xmlns:a16="http://schemas.microsoft.com/office/drawing/2014/main" val="3076119136"/>
                    </a:ext>
                  </a:extLst>
                </a:gridCol>
              </a:tblGrid>
              <a:tr h="293815">
                <a:tc>
                  <a:txBody>
                    <a:bodyPr/>
                    <a:lstStyle/>
                    <a:p>
                      <a:endParaRPr lang="en-US" sz="1200" b="1" kern="1200">
                        <a:solidFill>
                          <a:schemeClr val="bg1"/>
                        </a:solidFill>
                        <a:latin typeface="Segoe UI Semibold" panose="020B0502040204020203" pitchFamily="34" charset="0"/>
                        <a:ea typeface="+mn-ea"/>
                        <a:cs typeface="Segoe UI Semibold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888734"/>
                  </a:ext>
                </a:extLst>
              </a:tr>
              <a:tr h="81351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Early morning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>
                        <a:solidFill>
                          <a:srgbClr val="0078D4"/>
                        </a:solidFill>
                        <a:effectLst/>
                        <a:latin typeface="+mn-lt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>
                        <a:solidFill>
                          <a:srgbClr val="0078D4"/>
                        </a:solidFill>
                        <a:effectLst/>
                        <a:latin typeface="+mn-lt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i="0" u="none" strike="noStrike">
                        <a:solidFill>
                          <a:srgbClr val="0078D4"/>
                        </a:solidFill>
                        <a:effectLst/>
                        <a:latin typeface="+mn-lt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15222"/>
                  </a:ext>
                </a:extLst>
              </a:tr>
              <a:tr h="277872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Break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0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28600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13195"/>
                  </a:ext>
                </a:extLst>
              </a:tr>
              <a:tr h="81351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Late morning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540036"/>
                  </a:ext>
                </a:extLst>
              </a:tr>
              <a:tr h="277872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Lunch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0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28600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926652"/>
                  </a:ext>
                </a:extLst>
              </a:tr>
              <a:tr h="813518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Early afternoon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 labore et dolore magna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aliqua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17511"/>
                  </a:ext>
                </a:extLst>
              </a:tr>
              <a:tr h="277872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Break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02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28600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Segoe U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38825"/>
                  </a:ext>
                </a:extLst>
              </a:tr>
              <a:tr h="81351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Late afternoon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583" marR="4233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83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Short topic description. Lorem ipsum dolor sit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amet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consectetur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adipiscing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elit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, sed do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eiusmod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tempor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incididunt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ut</a:t>
                      </a: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Segoe UI"/>
                        </a:rPr>
                        <a:t> labore et dolore magna.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000" b="0" u="none" strike="noStrike" dirty="0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2959"/>
                  </a:ext>
                </a:extLst>
              </a:tr>
            </a:tbl>
          </a:graphicData>
        </a:graphic>
      </p:graphicFrame>
      <p:sp>
        <p:nvSpPr>
          <p:cNvPr id="10" name="Flowchart: Off-page Connector 44">
            <a:extLst>
              <a:ext uri="{FF2B5EF4-FFF2-40B4-BE49-F238E27FC236}">
                <a16:creationId xmlns:a16="http://schemas.microsoft.com/office/drawing/2014/main" id="{53715EDD-8A32-2DC7-ABC2-FA52FB6836D2}"/>
              </a:ext>
            </a:extLst>
          </p:cNvPr>
          <p:cNvSpPr/>
          <p:nvPr/>
        </p:nvSpPr>
        <p:spPr bwMode="auto">
          <a:xfrm rot="5400000">
            <a:off x="9473183" y="-558292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Find the proposed schedule in the Trainer Prep Guide (PDF) and </a:t>
            </a:r>
            <a:r>
              <a:rPr lang="en-US" sz="1100" kern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customized if needed.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Delete</a:t>
            </a:r>
            <a:r>
              <a:rPr lang="en-US" sz="1100" kern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 this note before publishing. 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4399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C5683A2-2179-3E79-6645-D011C29A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507738" cy="861774"/>
          </a:xfrm>
        </p:spPr>
        <p:txBody>
          <a:bodyPr/>
          <a:lstStyle/>
          <a:p>
            <a:pPr marL="0" marR="0" lvl="0" indent="0" fontAlgn="auto">
              <a:spcAft>
                <a:spcPts val="0"/>
              </a:spcAft>
              <a:tabLst/>
              <a:defRPr/>
            </a:pPr>
            <a:r>
              <a:rPr lang="en-US" sz="2800"/>
              <a:t>Get the most out of your Microsoft Learn profile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1561EF4-D3D7-16D6-06AC-E0E8E0EE810E}"/>
              </a:ext>
            </a:extLst>
          </p:cNvPr>
          <p:cNvSpPr txBox="1">
            <a:spLocks/>
          </p:cNvSpPr>
          <p:nvPr/>
        </p:nvSpPr>
        <p:spPr>
          <a:xfrm>
            <a:off x="582348" y="1759165"/>
            <a:ext cx="58061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Verify, track, and share your training and certification progress and accomplishments—</a:t>
            </a:r>
            <a:r>
              <a:rPr kumimoji="0" lang="en-US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on one platform</a:t>
            </a:r>
          </a:p>
        </p:txBody>
      </p:sp>
      <p:sp>
        <p:nvSpPr>
          <p:cNvPr id="20" name="Text Placeholder 61">
            <a:extLst>
              <a:ext uri="{FF2B5EF4-FFF2-40B4-BE49-F238E27FC236}">
                <a16:creationId xmlns:a16="http://schemas.microsoft.com/office/drawing/2014/main" id="{D49F25EC-A170-C832-AE24-EB03D8AF0995}"/>
              </a:ext>
            </a:extLst>
          </p:cNvPr>
          <p:cNvSpPr txBox="1">
            <a:spLocks/>
          </p:cNvSpPr>
          <p:nvPr/>
        </p:nvSpPr>
        <p:spPr>
          <a:xfrm>
            <a:off x="586389" y="2654712"/>
            <a:ext cx="5373085" cy="241296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Claim your achievement code for this course and share you have completed it.</a:t>
            </a:r>
          </a:p>
          <a:p>
            <a:r>
              <a:rPr lang="en-US"/>
              <a:t>Access your course material and track progress on your learning activities.</a:t>
            </a:r>
          </a:p>
          <a:p>
            <a:r>
              <a:rPr lang="en-US"/>
              <a:t>Share and verify your Microsoft Certifications via email, on social networking platforms, and on your résumé.</a:t>
            </a:r>
          </a:p>
          <a:p>
            <a:r>
              <a:rPr lang="en-US"/>
              <a:t>Download and print transcripts and certificates.</a:t>
            </a:r>
          </a:p>
          <a:p>
            <a:r>
              <a:rPr lang="en-US"/>
              <a:t>Manage your upcoming activities and certification exam appointments.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0ABBD99-35D1-F53B-C2EF-D0E437DC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813" y="5435139"/>
            <a:ext cx="4464280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1902BDB0-F449-F635-7020-1B2246BBEAEC}"/>
              </a:ext>
            </a:extLst>
          </p:cNvPr>
          <p:cNvSpPr txBox="1">
            <a:spLocks/>
          </p:cNvSpPr>
          <p:nvPr/>
        </p:nvSpPr>
        <p:spPr>
          <a:xfrm>
            <a:off x="584200" y="5591889"/>
            <a:ext cx="3930650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www.aka.ms/MyMicrosoftLearnProfile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AD44BD2-B747-01D0-8FB4-522B662FE479}"/>
              </a:ext>
            </a:extLst>
          </p:cNvPr>
          <p:cNvSpPr txBox="1">
            <a:spLocks/>
          </p:cNvSpPr>
          <p:nvPr/>
        </p:nvSpPr>
        <p:spPr>
          <a:xfrm>
            <a:off x="7456697" y="808435"/>
            <a:ext cx="4337207" cy="448031"/>
          </a:xfrm>
          <a:prstGeom prst="rect">
            <a:avLst/>
          </a:prstGeom>
        </p:spPr>
        <p:txBody>
          <a:bodyPr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Create your Microsoft Learn profile 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at </a:t>
            </a:r>
            <a:r>
              <a:rPr lang="en-US">
                <a:solidFill>
                  <a:srgbClr val="2A446F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</a:t>
            </a:r>
            <a:endParaRPr lang="en-US">
              <a:solidFill>
                <a:srgbClr val="2A446F"/>
              </a:solidFill>
              <a:latin typeface="+mj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FA6EE8B-E7DC-E3A5-0383-CA443F74FCEE}"/>
              </a:ext>
            </a:extLst>
          </p:cNvPr>
          <p:cNvSpPr txBox="1">
            <a:spLocks/>
          </p:cNvSpPr>
          <p:nvPr/>
        </p:nvSpPr>
        <p:spPr>
          <a:xfrm>
            <a:off x="7562323" y="1407733"/>
            <a:ext cx="3499377" cy="1034802"/>
          </a:xfrm>
          <a:prstGeom prst="rect">
            <a:avLst/>
          </a:prstGeom>
        </p:spPr>
        <p:txBody>
          <a:bodyPr l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Select </a:t>
            </a:r>
            <a:r>
              <a:rPr lang="en-US" sz="1100" i="1"/>
              <a:t>Sign in </a:t>
            </a:r>
            <a:r>
              <a:rPr lang="en-US" sz="1100"/>
              <a:t>at</a:t>
            </a:r>
            <a:r>
              <a:rPr lang="en-US" sz="1100" i="1"/>
              <a:t> </a:t>
            </a:r>
            <a:r>
              <a:rPr lang="en-US" sz="1100"/>
              <a:t>the top, right corner of any Microsoft Learn page. </a:t>
            </a:r>
          </a:p>
          <a:p>
            <a:r>
              <a:rPr lang="en-US" sz="1100"/>
              <a:t>Follow the Microsoft account authentication process. </a:t>
            </a:r>
          </a:p>
          <a:p>
            <a:r>
              <a:rPr lang="en-US" sz="1100"/>
              <a:t>If the account that you have chosen to sign-in with doesn't already have a Microsoft Learn profile, you’ll be guided to create one. 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024DB499-4361-4308-FC9B-E543A47F6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9952757" y="945735"/>
            <a:ext cx="1841380" cy="2309176"/>
          </a:xfrm>
          <a:prstGeom prst="bentArrow">
            <a:avLst>
              <a:gd name="adj1" fmla="val 25000"/>
              <a:gd name="adj2" fmla="val 0"/>
              <a:gd name="adj3" fmla="val 25000"/>
              <a:gd name="adj4" fmla="val 6314"/>
            </a:avLst>
          </a:prstGeom>
          <a:ln w="25400" cap="rnd">
            <a:solidFill>
              <a:schemeClr val="accent2"/>
            </a:solidFill>
            <a:round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F3914AB5-A7A1-B1CF-3AF3-81A8583C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 flipH="1">
            <a:off x="7958667" y="2334302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B548A-EC78-506E-7F99-D22648A96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2745069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pic>
        <p:nvPicPr>
          <p:cNvPr id="12" name="Picture 11" descr="Microsoft Learn website screenshot">
            <a:extLst>
              <a:ext uri="{FF2B5EF4-FFF2-40B4-BE49-F238E27FC236}">
                <a16:creationId xmlns:a16="http://schemas.microsoft.com/office/drawing/2014/main" id="{B0EEA3EE-F7F6-BA6A-F342-518877845D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76" b="8479"/>
          <a:stretch/>
        </p:blipFill>
        <p:spPr>
          <a:xfrm>
            <a:off x="7720926" y="3033275"/>
            <a:ext cx="4480303" cy="3372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87BF4-33EA-A468-090A-94ACB3C77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5400000">
            <a:off x="11970573" y="2916615"/>
            <a:ext cx="114925" cy="170961"/>
          </a:xfrm>
          <a:prstGeom prst="rect">
            <a:avLst/>
          </a:prstGeom>
        </p:spPr>
      </p:pic>
      <p:pic>
        <p:nvPicPr>
          <p:cNvPr id="5" name="Picture 4" descr="Sign in pop-up">
            <a:extLst>
              <a:ext uri="{FF2B5EF4-FFF2-40B4-BE49-F238E27FC236}">
                <a16:creationId xmlns:a16="http://schemas.microsoft.com/office/drawing/2014/main" id="{06632F90-8BFB-A457-5B90-5C3445C5B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1967" y="3232230"/>
            <a:ext cx="1939466" cy="1486251"/>
          </a:xfrm>
          <a:prstGeom prst="rect">
            <a:avLst/>
          </a:prstGeom>
          <a:ln w="34925">
            <a:noFill/>
          </a:ln>
          <a:effectLst>
            <a:outerShdw blurRad="314198" dist="111760" dir="8040000" algn="ctr" rotWithShape="0">
              <a:srgbClr val="000000">
                <a:alpha val="22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7426D-DC20-2106-1286-3E57DEC9D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1292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5862637" cy="430887"/>
          </a:xfrm>
        </p:spPr>
        <p:txBody>
          <a:bodyPr/>
          <a:lstStyle/>
          <a:p>
            <a:r>
              <a:rPr lang="en-US" sz="2800"/>
              <a:t>Access your course material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582348" y="1239164"/>
            <a:ext cx="580618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course content is available on Microsoft Learn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27E476-C5F2-1EE3-D528-BABA8D3D8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813" y="2024221"/>
            <a:ext cx="5145015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81F08F0-69C3-503F-98FA-49046BF52668}"/>
              </a:ext>
            </a:extLst>
          </p:cNvPr>
          <p:cNvSpPr txBox="1">
            <a:spLocks/>
          </p:cNvSpPr>
          <p:nvPr/>
        </p:nvSpPr>
        <p:spPr>
          <a:xfrm>
            <a:off x="584199" y="2180971"/>
            <a:ext cx="4576233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learn.microsoft.com/training/courses/browse</a:t>
            </a: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 Placeholder 61">
            <a:extLst>
              <a:ext uri="{FF2B5EF4-FFF2-40B4-BE49-F238E27FC236}">
                <a16:creationId xmlns:a16="http://schemas.microsoft.com/office/drawing/2014/main" id="{872DF97A-AE97-BEEE-3029-CB3AEFF7028B}"/>
              </a:ext>
            </a:extLst>
          </p:cNvPr>
          <p:cNvSpPr txBox="1">
            <a:spLocks/>
          </p:cNvSpPr>
          <p:nvPr/>
        </p:nvSpPr>
        <p:spPr>
          <a:xfrm>
            <a:off x="579439" y="3006168"/>
            <a:ext cx="3967162" cy="103412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Segoe UI"/>
              </a:rPr>
              <a:t>We’ll go through this content together and as the course progresses, I will advise you on which modules to review.</a:t>
            </a:r>
          </a:p>
          <a:p>
            <a:r>
              <a:rPr lang="en-US"/>
              <a:t>You can provide feedback for modules on Microsoft Learn. Find how at the bottom of each page.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B56AF5A9-049E-D4E1-241B-A0246FF8C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3575647" y="2916698"/>
            <a:ext cx="775198" cy="3777828"/>
          </a:xfrm>
          <a:prstGeom prst="bentArrow">
            <a:avLst>
              <a:gd name="adj1" fmla="val 25000"/>
              <a:gd name="adj2" fmla="val 0"/>
              <a:gd name="adj3" fmla="val 25000"/>
              <a:gd name="adj4" fmla="val 10625"/>
            </a:avLst>
          </a:prstGeom>
          <a:ln w="25400" cap="rnd">
            <a:solidFill>
              <a:schemeClr val="accent2"/>
            </a:solidFill>
            <a:round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3B8A40-AC34-02A8-B4D3-A0BD25F10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5794881" y="5094642"/>
            <a:ext cx="114925" cy="170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F5A11E-96B7-DC94-AA95-8C59BC525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17921"/>
            <a:ext cx="6764867" cy="38370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1BC0955-5F04-8692-97FB-179B5EDB16EB}"/>
              </a:ext>
            </a:extLst>
          </p:cNvPr>
          <p:cNvSpPr txBox="1">
            <a:spLocks/>
          </p:cNvSpPr>
          <p:nvPr/>
        </p:nvSpPr>
        <p:spPr>
          <a:xfrm>
            <a:off x="7764307" y="2180971"/>
            <a:ext cx="44069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This course includes labs:</a:t>
            </a:r>
          </a:p>
        </p:txBody>
      </p:sp>
      <p:sp>
        <p:nvSpPr>
          <p:cNvPr id="33" name="Text Placeholder 61">
            <a:extLst>
              <a:ext uri="{FF2B5EF4-FFF2-40B4-BE49-F238E27FC236}">
                <a16:creationId xmlns:a16="http://schemas.microsoft.com/office/drawing/2014/main" id="{6BA32D2F-A3BB-0F92-562E-47913E4D8086}"/>
              </a:ext>
            </a:extLst>
          </p:cNvPr>
          <p:cNvSpPr txBox="1">
            <a:spLocks/>
          </p:cNvSpPr>
          <p:nvPr/>
        </p:nvSpPr>
        <p:spPr>
          <a:xfrm>
            <a:off x="7764307" y="2614433"/>
            <a:ext cx="359357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Segoe UI"/>
              </a:rPr>
              <a:t>Detailed lab instructions are included in your lab environment.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3E430-4D21-6070-565F-549992A3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93575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95088" cy="307777"/>
          </a:xfrm>
        </p:spPr>
        <p:txBody>
          <a:bodyPr/>
          <a:lstStyle/>
          <a:p>
            <a:r>
              <a:rPr lang="en-US" sz="2800"/>
              <a:t>Celebrate your accomplishments and feel empowered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582348" y="1797430"/>
            <a:ext cx="473260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Get your achievement recognized and earn your badge for completing this course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FD8D32-1F5A-71CD-0EA0-111FE0F75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235949" y="1814294"/>
            <a:ext cx="3960174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1902BDB0-F449-F635-7020-1B2246BBEAEC}"/>
              </a:ext>
            </a:extLst>
          </p:cNvPr>
          <p:cNvSpPr txBox="1">
            <a:spLocks/>
          </p:cNvSpPr>
          <p:nvPr/>
        </p:nvSpPr>
        <p:spPr>
          <a:xfrm>
            <a:off x="8564827" y="1971044"/>
            <a:ext cx="3044825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600"/>
              </a:spcBef>
              <a:buNone/>
            </a:pPr>
            <a:r>
              <a:rPr lang="en-US" sz="160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1600" err="1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MyMicrosoftLearnProfile</a:t>
            </a:r>
            <a:r>
              <a:rPr lang="en-US" sz="160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7363C-E11A-7773-FEC4-37C7BE727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-1" y="2820988"/>
            <a:ext cx="12192000" cy="4037012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E532ED-A6EA-9B86-5DB0-AE5BB46F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0398" y="3097628"/>
            <a:ext cx="5972801" cy="2901120"/>
            <a:chOff x="580398" y="3097628"/>
            <a:chExt cx="5972801" cy="29011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182491-B907-99A4-0486-B6A6F6C82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0398" y="3097628"/>
              <a:ext cx="5972801" cy="2901120"/>
              <a:chOff x="588263" y="2767793"/>
              <a:chExt cx="3336599" cy="350238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27273A2-8ED9-89CE-F996-0FFF2A7BB31C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rgbClr val="E8E6DF"/>
              </a:solidFill>
              <a:ln>
                <a:noFill/>
              </a:ln>
              <a:effectLst>
                <a:outerShdw blurRad="190500" dist="38100" dir="18900000" sx="102000" sy="102000" algn="bl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274320" rIns="274320" bIns="9144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ounded Rectangle 3_1">
                <a:extLst>
                  <a:ext uri="{FF2B5EF4-FFF2-40B4-BE49-F238E27FC236}">
                    <a16:creationId xmlns:a16="http://schemas.microsoft.com/office/drawing/2014/main" id="{045820DA-52B0-14BE-A31B-1E971D4C3B93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8100000" sx="101000" sy="101000" algn="tr" rotWithShape="0">
                  <a:srgbClr val="CAC5B8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274320" rIns="274320" bIns="182880" rtlCol="0" anchor="t"/>
              <a:lstStyle/>
              <a:p>
                <a:pPr marL="137160" lvl="0" indent="-137160" defTabSz="932742">
                  <a:spcBef>
                    <a:spcPct val="20000"/>
                  </a:spcBef>
                  <a:buSzPct val="90000"/>
                  <a:buFont typeface="Arial" panose="020B0604020202020204" pitchFamily="34" charset="0"/>
                  <a:buChar char="•"/>
                  <a:defRPr/>
                </a:pPr>
                <a:endParaRPr lang="en-US" sz="1600">
                  <a:solidFill>
                    <a:schemeClr val="tx1"/>
                  </a:solidFill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832F0C-900B-9F8C-982E-5A0EBFD53CBB}"/>
                </a:ext>
              </a:extLst>
            </p:cNvPr>
            <p:cNvGrpSpPr/>
            <p:nvPr/>
          </p:nvGrpSpPr>
          <p:grpSpPr>
            <a:xfrm>
              <a:off x="779967" y="3194563"/>
              <a:ext cx="5573662" cy="2707249"/>
              <a:chOff x="571933" y="3168333"/>
              <a:chExt cx="5728856" cy="2782630"/>
            </a:xfrm>
          </p:grpSpPr>
          <p:pic>
            <p:nvPicPr>
              <p:cNvPr id="4" name="Picture 3" descr="Microsoft Learn profile screenshot">
                <a:extLst>
                  <a:ext uri="{FF2B5EF4-FFF2-40B4-BE49-F238E27FC236}">
                    <a16:creationId xmlns:a16="http://schemas.microsoft.com/office/drawing/2014/main" id="{46E566C1-A420-9522-9D23-D52FD11414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3139"/>
              <a:stretch/>
            </p:blipFill>
            <p:spPr>
              <a:xfrm>
                <a:off x="571933" y="3168333"/>
                <a:ext cx="5728856" cy="2782630"/>
              </a:xfrm>
              <a:prstGeom prst="rect">
                <a:avLst/>
              </a:prstGeom>
            </p:spPr>
          </p:pic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A738214-77A9-7615-29EA-1E6C3D2AA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31391" y="4921855"/>
                <a:ext cx="1324409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3E5C2C6-1D5F-B8EC-51D3-5AC268D6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3506425"/>
                <a:ext cx="2478347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D180EDD-3624-7FF2-B010-598E452B8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4036980"/>
                <a:ext cx="2184180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66D746A-BC25-1816-8BD3-91D29C9D8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441182" y="4559648"/>
                <a:ext cx="720255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B88ACB-1052-88B4-6148-93F1FB3C8E98}"/>
                  </a:ext>
                </a:extLst>
              </p:cNvPr>
              <p:cNvSpPr/>
              <p:nvPr/>
            </p:nvSpPr>
            <p:spPr bwMode="auto">
              <a:xfrm>
                <a:off x="1833972" y="4800461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7D90B22-02AA-0FFE-65EF-D97DCCCEF057}"/>
                  </a:ext>
                </a:extLst>
              </p:cNvPr>
              <p:cNvSpPr/>
              <p:nvPr/>
            </p:nvSpPr>
            <p:spPr bwMode="auto">
              <a:xfrm>
                <a:off x="5815113" y="3375965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1E03262-9DD0-758A-9DE1-95BF5DE32816}"/>
                  </a:ext>
                </a:extLst>
              </p:cNvPr>
              <p:cNvSpPr/>
              <p:nvPr/>
            </p:nvSpPr>
            <p:spPr bwMode="auto">
              <a:xfrm>
                <a:off x="5516783" y="3934369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3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6A76F77-1704-1114-6ECB-4E7A8A9D18E5}"/>
                  </a:ext>
                </a:extLst>
              </p:cNvPr>
              <p:cNvSpPr/>
              <p:nvPr/>
            </p:nvSpPr>
            <p:spPr bwMode="auto">
              <a:xfrm>
                <a:off x="6029425" y="4456633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4</a:t>
                </a:r>
              </a:p>
            </p:txBody>
          </p:sp>
        </p:grpSp>
      </p:grpSp>
      <p:sp>
        <p:nvSpPr>
          <p:cNvPr id="62" name="Text Placeholder 61" descr="1. Go to Achievements on your Microsoft Learn profile&#10;2. Redeem the code provided by your trainer&#10;3. Find your new badge on Modules, Courses &amp; More&#10;4. Share your new achievement with your professional network. You can also download and print your certificate.&#10;">
            <a:extLst>
              <a:ext uri="{FF2B5EF4-FFF2-40B4-BE49-F238E27FC236}">
                <a16:creationId xmlns:a16="http://schemas.microsoft.com/office/drawing/2014/main" id="{1447741B-AB45-5A20-3A15-0160B652B2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5506" y="3744913"/>
            <a:ext cx="4600575" cy="1422400"/>
          </a:xfrm>
        </p:spPr>
        <p:txBody>
          <a:bodyPr anchor="ctr"/>
          <a:lstStyle/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Go to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Achievements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on your Microsoft Learn profile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Redeem the code provided by your trainer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Find your new badge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on Modules, Courses &amp; More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Share your new achievement with your professional network. You can also download and print your certificate.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1AB3BFA-3E93-A6E5-8FE9-7E4B0A0B7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32092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821</Words>
  <Application>Microsoft Office PowerPoint</Application>
  <PresentationFormat>Widescreen</PresentationFormat>
  <Paragraphs>101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Consolas</vt:lpstr>
      <vt:lpstr>Segoe UI</vt:lpstr>
      <vt:lpstr>Segoe UI Light</vt:lpstr>
      <vt:lpstr>Segoe UI Semibold</vt:lpstr>
      <vt:lpstr>Wingdings</vt:lpstr>
      <vt:lpstr>LIGHT MODE</vt:lpstr>
      <vt:lpstr>Walk-in slide</vt:lpstr>
      <vt:lpstr>DP-080: Querying data with Microsoft Transact-SQL Introduction</vt:lpstr>
      <vt:lpstr>Hello!</vt:lpstr>
      <vt:lpstr>Let’s get to know  each other</vt:lpstr>
      <vt:lpstr>Let’s have a great time together</vt:lpstr>
      <vt:lpstr>Course schedule</vt:lpstr>
      <vt:lpstr>Get the most out of your Microsoft Learn profile</vt:lpstr>
      <vt:lpstr>Access your course material</vt:lpstr>
      <vt:lpstr>Celebrate your accomplishments and feel empowered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2023-09-05T17:43:42Z</dcterms:created>
  <dcterms:modified xsi:type="dcterms:W3CDTF">2023-09-05T17:43:49Z</dcterms:modified>
</cp:coreProperties>
</file>